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Hagrid" panose="020B0604020202020204" charset="0"/>
      <p:regular r:id="rId14"/>
    </p:embeddedFont>
    <p:embeddedFont>
      <p:font typeface="Hagrid Medium" panose="020B0604020202020204" charset="0"/>
      <p:regular r:id="rId15"/>
    </p:embeddedFont>
    <p:embeddedFont>
      <p:font typeface="Hagrid Light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rimo" panose="020B0604020202020204" charset="0"/>
      <p:regular r:id="rId22"/>
    </p:embeddedFont>
    <p:embeddedFont>
      <p:font typeface="Hagrid Ultra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6" d="100"/>
          <a:sy n="26" d="100"/>
        </p:scale>
        <p:origin x="1956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20270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30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caminho que leva uma mulher ao empreendedorismo nem sempre envolve o sonho de abrir o próprio negócio, uma ideia genial ou o desejo de ser chefe de si mesma. A decisão as vezes acontece, em muitos casos, depois da maternidade e por pura necessidade. </a:t>
            </a:r>
          </a:p>
          <a:p>
            <a:r>
              <a:rPr lang="en-US"/>
              <a:t>dai é facil visualizar a falta de profissionalismo para empreender .</a:t>
            </a:r>
          </a:p>
          <a:p>
            <a:r>
              <a:rPr lang="en-US"/>
              <a:t>4- podemos citar a independência financeira como forma de liberdade.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877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1-  Muitas mulheres enfrentam dificuldades ao equilibrar maternidade e carreira, mas estão adotando o empreendedorismo para harmonizar essas responsabilidades.</a:t>
            </a:r>
          </a:p>
          <a:p>
            <a:r>
              <a:rPr lang="en-US"/>
              <a:t>2- o mercado de trabalho é desafiador para mulheres, sobretudo com as que se tornam mães.  A discriminação contra mães no mercado de trabalho é evidente nas perguntas feitas durante entrevistas de emprego. perguntas do tipo: </a:t>
            </a:r>
          </a:p>
          <a:p>
            <a:r>
              <a:rPr lang="en-US"/>
              <a:t>* qual idade do meu filho ? </a:t>
            </a:r>
          </a:p>
          <a:p>
            <a:r>
              <a:rPr lang="en-US"/>
              <a:t>* tem com quem deixa-lo?</a:t>
            </a:r>
          </a:p>
          <a:p>
            <a:r>
              <a:rPr lang="en-US"/>
              <a:t>Sem um emprego com carteira assinada, o jeito é arregaçar as mangas e "se virar".</a:t>
            </a:r>
          </a:p>
          <a:p>
            <a:r>
              <a:rPr lang="en-US"/>
              <a:t>3- Se por um lado o mercado de trabalho tradicional afasta as mães, o empreendedorismo está ganhando popularidade entre elas. Buscando independência financeira e a oportunidade de estar com seus filhos, empreender se transformou em uma ótima solução.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8968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então as mães solos sofrem ainda mais com esse triste realidade.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1108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27847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20748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Conclusão</a:t>
            </a:r>
          </a:p>
          <a:p>
            <a:r>
              <a:rPr lang="en-US"/>
              <a:t> - Empreender não é fácil, não é um caminho que vai te garantir uma autonomia financeira rápida, mas ao conseguir você terá a capacidade de acolher outras mães com empatia, criando uma rede de empresas com sororidade para as futuras mães.”</a:t>
            </a:r>
          </a:p>
          <a:p>
            <a:endParaRPr lang="en-US"/>
          </a:p>
          <a:p>
            <a:r>
              <a:rPr lang="en-US"/>
              <a:t>Ser mãe, empreendedora e, em muitos casos, responsável pelo sustento da família é uma realidade para milhares de mulheres. </a:t>
            </a:r>
          </a:p>
          <a:p>
            <a:r>
              <a:rPr lang="en-US"/>
              <a:t>Assim como maternar, empreender demanda de organização e preparo para lidar com imprevistos. </a:t>
            </a:r>
          </a:p>
          <a:p>
            <a:r>
              <a:rPr lang="en-US"/>
              <a:t>O profissionalismo e qualificação deve ser base para o sucesso.</a:t>
            </a:r>
          </a:p>
          <a:p>
            <a:r>
              <a:rPr lang="en-US"/>
              <a:t>-Nosso projeto visa ser uma base para que essas mães, </a:t>
            </a:r>
          </a:p>
          <a:p>
            <a:r>
              <a:rPr lang="en-US"/>
              <a:t>ou seja queremos sempre elas empoderadas para guerrear nesse desafio que é empreender.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890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2.svg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4.svg"/><Relationship Id="rId7" Type="http://schemas.openxmlformats.org/officeDocument/2006/relationships/image" Target="../media/image4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56.svg"/><Relationship Id="rId10" Type="http://schemas.openxmlformats.org/officeDocument/2006/relationships/image" Target="../media/image6.png"/><Relationship Id="rId4" Type="http://schemas.openxmlformats.org/officeDocument/2006/relationships/image" Target="../media/image31.png"/><Relationship Id="rId9" Type="http://schemas.openxmlformats.org/officeDocument/2006/relationships/image" Target="../media/image5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18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sv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83732">
            <a:off x="8994128" y="-9198999"/>
            <a:ext cx="12120699" cy="13153796"/>
          </a:xfrm>
          <a:custGeom>
            <a:avLst/>
            <a:gdLst/>
            <a:ahLst/>
            <a:cxnLst/>
            <a:rect l="l" t="t" r="r" b="b"/>
            <a:pathLst>
              <a:path w="12120699" h="13153796">
                <a:moveTo>
                  <a:pt x="0" y="0"/>
                </a:moveTo>
                <a:lnTo>
                  <a:pt x="12120699" y="0"/>
                </a:lnTo>
                <a:lnTo>
                  <a:pt x="12120699" y="13153796"/>
                </a:lnTo>
                <a:lnTo>
                  <a:pt x="0" y="13153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133115">
            <a:off x="-629562" y="6814518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688332">
            <a:off x="-2545275" y="-1296673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736244">
            <a:off x="16557000" y="6675012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45818" y="3423159"/>
            <a:ext cx="16313482" cy="338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1"/>
              </a:lnSpc>
            </a:pPr>
            <a:r>
              <a:rPr lang="en-US" sz="12458">
                <a:solidFill>
                  <a:srgbClr val="ACC1CC"/>
                </a:solidFill>
                <a:latin typeface="Hagrid"/>
              </a:rPr>
              <a:t>GUERREIRA EMPREENDEDORA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47931" y="7134078"/>
            <a:ext cx="12592138" cy="90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1F28"/>
                </a:solidFill>
                <a:latin typeface="Hagrid Light"/>
              </a:rPr>
              <a:t>Squad 37</a:t>
            </a:r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2.653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pTgt spid="8"/>
                </p:tgtEl>
              </p:cBhvr>
            </p:cmd>
            <p:audio>
              <p:cMediaNode vol="100000" showWhenStopped="0">
                <p:cTn id="3"/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751" y="4039074"/>
            <a:ext cx="3646142" cy="3746324"/>
            <a:chOff x="0" y="0"/>
            <a:chExt cx="2823020" cy="2900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23020" cy="2900586"/>
            </a:xfrm>
            <a:custGeom>
              <a:avLst/>
              <a:gdLst/>
              <a:ahLst/>
              <a:cxnLst/>
              <a:rect l="l" t="t" r="r" b="b"/>
              <a:pathLst>
                <a:path w="2823020" h="2900586">
                  <a:moveTo>
                    <a:pt x="2698560" y="2900586"/>
                  </a:moveTo>
                  <a:lnTo>
                    <a:pt x="124460" y="2900586"/>
                  </a:lnTo>
                  <a:cubicBezTo>
                    <a:pt x="55880" y="2900586"/>
                    <a:pt x="0" y="2844706"/>
                    <a:pt x="0" y="27761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98560" y="0"/>
                  </a:lnTo>
                  <a:cubicBezTo>
                    <a:pt x="2767140" y="0"/>
                    <a:pt x="2823020" y="55880"/>
                    <a:pt x="2823020" y="124460"/>
                  </a:cubicBezTo>
                  <a:lnTo>
                    <a:pt x="2823020" y="2776126"/>
                  </a:lnTo>
                  <a:cubicBezTo>
                    <a:pt x="2823020" y="2844706"/>
                    <a:pt x="2767140" y="2900586"/>
                    <a:pt x="2698560" y="2900586"/>
                  </a:cubicBezTo>
                </a:path>
              </a:pathLst>
            </a:custGeom>
            <a:solidFill>
              <a:srgbClr val="FF006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86068" y="4902586"/>
            <a:ext cx="3391507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Hagrid"/>
              </a:rPr>
              <a:t>Criação da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Hagrid"/>
              </a:rPr>
              <a:t> ONG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Hagrid"/>
              </a:rPr>
              <a:t>Guerreira empreendedora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404285" y="4039074"/>
            <a:ext cx="3934554" cy="3746324"/>
            <a:chOff x="0" y="0"/>
            <a:chExt cx="2378281" cy="22645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8281" cy="2264504"/>
            </a:xfrm>
            <a:custGeom>
              <a:avLst/>
              <a:gdLst/>
              <a:ahLst/>
              <a:cxnLst/>
              <a:rect l="l" t="t" r="r" b="b"/>
              <a:pathLst>
                <a:path w="2378281" h="2264504">
                  <a:moveTo>
                    <a:pt x="2253821" y="2264504"/>
                  </a:moveTo>
                  <a:lnTo>
                    <a:pt x="124460" y="2264504"/>
                  </a:lnTo>
                  <a:cubicBezTo>
                    <a:pt x="55880" y="2264504"/>
                    <a:pt x="0" y="2208624"/>
                    <a:pt x="0" y="21400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53821" y="0"/>
                  </a:lnTo>
                  <a:cubicBezTo>
                    <a:pt x="2322401" y="0"/>
                    <a:pt x="2378281" y="55880"/>
                    <a:pt x="2378281" y="124460"/>
                  </a:cubicBezTo>
                  <a:lnTo>
                    <a:pt x="2378281" y="2140044"/>
                  </a:lnTo>
                  <a:cubicBezTo>
                    <a:pt x="2378281" y="2208624"/>
                    <a:pt x="2322401" y="2264504"/>
                    <a:pt x="2253821" y="2264504"/>
                  </a:cubicBezTo>
                </a:path>
              </a:pathLst>
            </a:custGeom>
            <a:solidFill>
              <a:srgbClr val="FF006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491246" y="5101204"/>
            <a:ext cx="3760633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Hagrid"/>
              </a:rPr>
              <a:t>Plataforma para 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Hagrid"/>
              </a:rPr>
              <a:t>o usuário de forma gratuita.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686558" y="4039074"/>
            <a:ext cx="4661635" cy="3746324"/>
            <a:chOff x="0" y="0"/>
            <a:chExt cx="6215514" cy="499509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215514" cy="4995099"/>
              <a:chOff x="0" y="0"/>
              <a:chExt cx="3609264" cy="290058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609265" cy="2900586"/>
              </a:xfrm>
              <a:custGeom>
                <a:avLst/>
                <a:gdLst/>
                <a:ahLst/>
                <a:cxnLst/>
                <a:rect l="l" t="t" r="r" b="b"/>
                <a:pathLst>
                  <a:path w="3609265" h="2900586">
                    <a:moveTo>
                      <a:pt x="3484804" y="2900586"/>
                    </a:moveTo>
                    <a:lnTo>
                      <a:pt x="124460" y="2900586"/>
                    </a:lnTo>
                    <a:cubicBezTo>
                      <a:pt x="55880" y="2900586"/>
                      <a:pt x="0" y="2844706"/>
                      <a:pt x="0" y="277612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84805" y="0"/>
                    </a:lnTo>
                    <a:cubicBezTo>
                      <a:pt x="3553385" y="0"/>
                      <a:pt x="3609265" y="55880"/>
                      <a:pt x="3609265" y="124460"/>
                    </a:cubicBezTo>
                    <a:lnTo>
                      <a:pt x="3609265" y="2776126"/>
                    </a:lnTo>
                    <a:cubicBezTo>
                      <a:pt x="3609265" y="2844706"/>
                      <a:pt x="3553385" y="2900586"/>
                      <a:pt x="3484805" y="2900586"/>
                    </a:cubicBezTo>
                  </a:path>
                </a:pathLst>
              </a:custGeom>
              <a:solidFill>
                <a:srgbClr val="FF0066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38310" y="375497"/>
              <a:ext cx="5338895" cy="394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Hagrid"/>
                </a:rPr>
                <a:t>A capitação de usuário através </a:t>
              </a:r>
            </a:p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Hagrid"/>
                </a:rPr>
                <a:t>de buscas pelos público alvo em rede social e </a:t>
              </a:r>
            </a:p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agrid"/>
                </a:rPr>
                <a:t>ONGs parceiras.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95911" y="4039074"/>
            <a:ext cx="4405615" cy="3648261"/>
            <a:chOff x="0" y="0"/>
            <a:chExt cx="5874153" cy="486434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874153" cy="4864348"/>
              <a:chOff x="0" y="0"/>
              <a:chExt cx="3398171" cy="281400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398171" cy="2814003"/>
              </a:xfrm>
              <a:custGeom>
                <a:avLst/>
                <a:gdLst/>
                <a:ahLst/>
                <a:cxnLst/>
                <a:rect l="l" t="t" r="r" b="b"/>
                <a:pathLst>
                  <a:path w="3398171" h="2814003">
                    <a:moveTo>
                      <a:pt x="3273711" y="2814003"/>
                    </a:moveTo>
                    <a:lnTo>
                      <a:pt x="124460" y="2814003"/>
                    </a:lnTo>
                    <a:cubicBezTo>
                      <a:pt x="55880" y="2814003"/>
                      <a:pt x="0" y="2758123"/>
                      <a:pt x="0" y="268954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273711" y="0"/>
                    </a:lnTo>
                    <a:cubicBezTo>
                      <a:pt x="3342291" y="0"/>
                      <a:pt x="3398171" y="55880"/>
                      <a:pt x="3398171" y="124460"/>
                    </a:cubicBezTo>
                    <a:lnTo>
                      <a:pt x="3398171" y="2689543"/>
                    </a:lnTo>
                    <a:cubicBezTo>
                      <a:pt x="3398171" y="2758123"/>
                      <a:pt x="3342291" y="2814003"/>
                      <a:pt x="3273711" y="2814003"/>
                    </a:cubicBezTo>
                  </a:path>
                </a:pathLst>
              </a:custGeom>
              <a:solidFill>
                <a:srgbClr val="FF006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76076" y="278363"/>
              <a:ext cx="4922002" cy="3947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97"/>
                </a:lnSpc>
                <a:spcBef>
                  <a:spcPct val="0"/>
                </a:spcBef>
              </a:pPr>
              <a:r>
                <a:rPr lang="en-US" sz="2998" u="none" strike="noStrike">
                  <a:solidFill>
                    <a:srgbClr val="FFFFFF"/>
                  </a:solidFill>
                  <a:latin typeface="Hagrid"/>
                </a:rPr>
                <a:t>Recursos financeiros será através de busca de patrocínios </a:t>
              </a:r>
            </a:p>
            <a:p>
              <a:pPr marL="0" lvl="0" indent="0" algn="ctr">
                <a:lnSpc>
                  <a:spcPts val="3897"/>
                </a:lnSpc>
                <a:spcBef>
                  <a:spcPct val="0"/>
                </a:spcBef>
              </a:pPr>
              <a:r>
                <a:rPr lang="en-US" sz="2998" u="none" strike="noStrike">
                  <a:solidFill>
                    <a:srgbClr val="FFFFFF"/>
                  </a:solidFill>
                  <a:latin typeface="Hagrid"/>
                </a:rPr>
                <a:t>e doações financeira.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692057" y="1796812"/>
            <a:ext cx="14084886" cy="121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35"/>
              </a:lnSpc>
              <a:spcBef>
                <a:spcPct val="0"/>
              </a:spcBef>
            </a:pPr>
            <a:r>
              <a:rPr lang="en-US" sz="7862">
                <a:solidFill>
                  <a:srgbClr val="000000"/>
                </a:solidFill>
                <a:latin typeface="Hagrid Medium"/>
              </a:rPr>
              <a:t>Viabilidade do projeto </a:t>
            </a:r>
          </a:p>
        </p:txBody>
      </p:sp>
      <p:sp>
        <p:nvSpPr>
          <p:cNvPr id="17" name="Freeform 17"/>
          <p:cNvSpPr/>
          <p:nvPr/>
        </p:nvSpPr>
        <p:spPr>
          <a:xfrm rot="-7133115">
            <a:off x="-364942" y="7639038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517662">
            <a:off x="14656066" y="-751086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2996323" y="6636136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3" y="0"/>
                </a:lnTo>
                <a:lnTo>
                  <a:pt x="4025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234277" y="-2741345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3" y="0"/>
                </a:lnTo>
                <a:lnTo>
                  <a:pt x="4025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0" y="44021"/>
            <a:ext cx="3146536" cy="3524633"/>
          </a:xfrm>
          <a:custGeom>
            <a:avLst/>
            <a:gdLst/>
            <a:ahLst/>
            <a:cxnLst/>
            <a:rect l="l" t="t" r="r" b="b"/>
            <a:pathLst>
              <a:path w="3146536" h="3524633">
                <a:moveTo>
                  <a:pt x="0" y="0"/>
                </a:moveTo>
                <a:lnTo>
                  <a:pt x="3146536" y="0"/>
                </a:lnTo>
                <a:lnTo>
                  <a:pt x="3146536" y="3524633"/>
                </a:lnTo>
                <a:lnTo>
                  <a:pt x="0" y="3524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87343" y="0"/>
            <a:ext cx="5466152" cy="5466152"/>
          </a:xfrm>
          <a:custGeom>
            <a:avLst/>
            <a:gdLst/>
            <a:ahLst/>
            <a:cxnLst/>
            <a:rect l="l" t="t" r="r" b="b"/>
            <a:pathLst>
              <a:path w="5466152" h="5466152">
                <a:moveTo>
                  <a:pt x="0" y="0"/>
                </a:moveTo>
                <a:lnTo>
                  <a:pt x="5466152" y="0"/>
                </a:lnTo>
                <a:lnTo>
                  <a:pt x="5466152" y="5466152"/>
                </a:lnTo>
                <a:lnTo>
                  <a:pt x="0" y="546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183732">
            <a:off x="10122962" y="-9430737"/>
            <a:ext cx="12120699" cy="13153796"/>
          </a:xfrm>
          <a:custGeom>
            <a:avLst/>
            <a:gdLst/>
            <a:ahLst/>
            <a:cxnLst/>
            <a:rect l="l" t="t" r="r" b="b"/>
            <a:pathLst>
              <a:path w="12120699" h="13153796">
                <a:moveTo>
                  <a:pt x="0" y="0"/>
                </a:moveTo>
                <a:lnTo>
                  <a:pt x="12120699" y="0"/>
                </a:lnTo>
                <a:lnTo>
                  <a:pt x="12120699" y="13153796"/>
                </a:lnTo>
                <a:lnTo>
                  <a:pt x="0" y="13153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13373" y="4886325"/>
            <a:ext cx="17052464" cy="322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02"/>
              </a:lnSpc>
              <a:spcBef>
                <a:spcPct val="0"/>
              </a:spcBef>
            </a:pPr>
            <a:r>
              <a:rPr lang="en-US" sz="13073" u="none">
                <a:solidFill>
                  <a:srgbClr val="94928D"/>
                </a:solidFill>
                <a:latin typeface="Hagrid Medium"/>
              </a:rPr>
              <a:t>Obrigado!!!</a:t>
            </a:r>
          </a:p>
          <a:p>
            <a:pPr marL="0" lvl="0" indent="0" algn="ctr">
              <a:lnSpc>
                <a:spcPts val="6565"/>
              </a:lnSpc>
              <a:spcBef>
                <a:spcPct val="0"/>
              </a:spcBef>
            </a:pPr>
            <a:r>
              <a:rPr lang="en-US" sz="4689" u="none">
                <a:solidFill>
                  <a:srgbClr val="FF0066"/>
                </a:solidFill>
                <a:latin typeface="Hagrid Medium"/>
              </a:rPr>
              <a:t>Empoderando Mães, e Transformando Negócios!!!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45410" y="8664575"/>
            <a:ext cx="11388388" cy="5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94928D"/>
                </a:solidFill>
                <a:latin typeface="Hagrid Ultra-Bold"/>
              </a:rPr>
              <a:t>squad 37 </a:t>
            </a:r>
          </a:p>
        </p:txBody>
      </p:sp>
      <p:sp>
        <p:nvSpPr>
          <p:cNvPr id="6" name="Freeform 6"/>
          <p:cNvSpPr/>
          <p:nvPr/>
        </p:nvSpPr>
        <p:spPr>
          <a:xfrm rot="-7133115">
            <a:off x="-381480" y="7356593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688332">
            <a:off x="-1299633" y="-510955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670172">
            <a:off x="15188142" y="8017906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83732">
            <a:off x="8994128" y="-9198999"/>
            <a:ext cx="12120699" cy="13153796"/>
          </a:xfrm>
          <a:custGeom>
            <a:avLst/>
            <a:gdLst/>
            <a:ahLst/>
            <a:cxnLst/>
            <a:rect l="l" t="t" r="r" b="b"/>
            <a:pathLst>
              <a:path w="12120699" h="13153796">
                <a:moveTo>
                  <a:pt x="0" y="0"/>
                </a:moveTo>
                <a:lnTo>
                  <a:pt x="12120699" y="0"/>
                </a:lnTo>
                <a:lnTo>
                  <a:pt x="12120699" y="13153796"/>
                </a:lnTo>
                <a:lnTo>
                  <a:pt x="0" y="13153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133115">
            <a:off x="-629562" y="6814518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688332">
            <a:off x="-2545275" y="-1296673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736244">
            <a:off x="16557000" y="6675012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4961" y="3078807"/>
            <a:ext cx="17018079" cy="234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5565">
                <a:solidFill>
                  <a:srgbClr val="94928D"/>
                </a:solidFill>
                <a:latin typeface="Hagrid Ultra-Bold"/>
              </a:rPr>
              <a:t>DESAFIO 2 - EMPREENDEDORISMO </a:t>
            </a:r>
          </a:p>
          <a:p>
            <a:pPr algn="ctr">
              <a:lnSpc>
                <a:spcPts val="5844"/>
              </a:lnSpc>
            </a:pPr>
            <a:r>
              <a:rPr lang="en-US" sz="5565">
                <a:solidFill>
                  <a:srgbClr val="94928D"/>
                </a:solidFill>
                <a:latin typeface="Hagrid Ultra-Bold"/>
              </a:rPr>
              <a:t>E O CRESCIMENTO</a:t>
            </a:r>
          </a:p>
          <a:p>
            <a:pPr algn="ctr">
              <a:lnSpc>
                <a:spcPts val="5844"/>
              </a:lnSpc>
            </a:pPr>
            <a:r>
              <a:rPr lang="en-US" sz="5565">
                <a:solidFill>
                  <a:srgbClr val="94928D"/>
                </a:solidFill>
                <a:latin typeface="Hagrid Ultra-Bold"/>
              </a:rPr>
              <a:t> ECONÔMICO DE PESSOAS DE BAIXA RENDA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06490" y="5797281"/>
            <a:ext cx="12592138" cy="333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1F28"/>
                </a:solidFill>
                <a:latin typeface="Hagrid Ultra-Bold"/>
              </a:rPr>
              <a:t>Componentes do Projeto:</a:t>
            </a:r>
          </a:p>
          <a:p>
            <a:pPr algn="ctr">
              <a:lnSpc>
                <a:spcPts val="4480"/>
              </a:lnSpc>
            </a:pPr>
            <a:endParaRPr lang="en-US" sz="5199">
              <a:solidFill>
                <a:srgbClr val="151F28"/>
              </a:solidFill>
              <a:latin typeface="Hagrid Ultra-Bold"/>
            </a:endParaRP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51F28"/>
                </a:solidFill>
                <a:latin typeface="Arimo Bold"/>
              </a:rPr>
              <a:t>Raysa Souza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51F28"/>
                </a:solidFill>
                <a:latin typeface="Arimo Bold"/>
              </a:rPr>
              <a:t>Rutiele Rios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63736"/>
            <a:ext cx="9480156" cy="6132823"/>
            <a:chOff x="0" y="0"/>
            <a:chExt cx="12640208" cy="81770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640208" cy="8177097"/>
              <a:chOff x="0" y="0"/>
              <a:chExt cx="7862604" cy="508640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862604" cy="5086410"/>
              </a:xfrm>
              <a:custGeom>
                <a:avLst/>
                <a:gdLst/>
                <a:ahLst/>
                <a:cxnLst/>
                <a:rect l="l" t="t" r="r" b="b"/>
                <a:pathLst>
                  <a:path w="7862604" h="5086410">
                    <a:moveTo>
                      <a:pt x="7738144" y="5086409"/>
                    </a:moveTo>
                    <a:lnTo>
                      <a:pt x="124460" y="5086409"/>
                    </a:lnTo>
                    <a:cubicBezTo>
                      <a:pt x="55880" y="5086409"/>
                      <a:pt x="0" y="5030529"/>
                      <a:pt x="0" y="496194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738144" y="0"/>
                    </a:lnTo>
                    <a:cubicBezTo>
                      <a:pt x="7806723" y="0"/>
                      <a:pt x="7862604" y="55880"/>
                      <a:pt x="7862604" y="124460"/>
                    </a:cubicBezTo>
                    <a:lnTo>
                      <a:pt x="7862604" y="4961949"/>
                    </a:lnTo>
                    <a:cubicBezTo>
                      <a:pt x="7862604" y="5030529"/>
                      <a:pt x="7806723" y="5086410"/>
                      <a:pt x="7738144" y="5086410"/>
                    </a:cubicBezTo>
                  </a:path>
                </a:pathLst>
              </a:custGeom>
              <a:solidFill>
                <a:srgbClr val="F0536A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38333" y="865901"/>
              <a:ext cx="12163542" cy="6435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75"/>
                </a:lnSpc>
              </a:pPr>
              <a:r>
                <a:rPr lang="en-US" sz="5313">
                  <a:solidFill>
                    <a:srgbClr val="FFFFFF"/>
                  </a:solidFill>
                  <a:latin typeface="Hagrid"/>
                </a:rPr>
                <a:t>Nosso projeto é um site de cursos voltado para qualificar e profissionalizar o empreendedorismo do nosso público alvo.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1369437" y="7750032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2" y="0"/>
                </a:lnTo>
                <a:lnTo>
                  <a:pt x="40250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66695" y="-2173228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3" y="0"/>
                </a:lnTo>
                <a:lnTo>
                  <a:pt x="4025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07800">
            <a:off x="-479868" y="-2440027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86106" y="2090442"/>
            <a:ext cx="8156109" cy="6106117"/>
          </a:xfrm>
          <a:custGeom>
            <a:avLst/>
            <a:gdLst/>
            <a:ahLst/>
            <a:cxnLst/>
            <a:rect l="l" t="t" r="r" b="b"/>
            <a:pathLst>
              <a:path w="8156109" h="6106117">
                <a:moveTo>
                  <a:pt x="0" y="0"/>
                </a:moveTo>
                <a:lnTo>
                  <a:pt x="8156110" y="0"/>
                </a:lnTo>
                <a:lnTo>
                  <a:pt x="8156110" y="6106116"/>
                </a:lnTo>
                <a:lnTo>
                  <a:pt x="0" y="61061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236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43074" y="681687"/>
            <a:ext cx="16398802" cy="77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5565">
                <a:solidFill>
                  <a:srgbClr val="000000"/>
                </a:solidFill>
                <a:latin typeface="Hagrid"/>
              </a:rPr>
              <a:t>O QUE NÓS SOMOS?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443296">
            <a:off x="124768" y="1935864"/>
            <a:ext cx="8897730" cy="4989255"/>
            <a:chOff x="0" y="0"/>
            <a:chExt cx="7648707" cy="42888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48708" cy="4288887"/>
            </a:xfrm>
            <a:custGeom>
              <a:avLst/>
              <a:gdLst/>
              <a:ahLst/>
              <a:cxnLst/>
              <a:rect l="l" t="t" r="r" b="b"/>
              <a:pathLst>
                <a:path w="7648708" h="4288887">
                  <a:moveTo>
                    <a:pt x="7524247" y="4288886"/>
                  </a:moveTo>
                  <a:lnTo>
                    <a:pt x="124460" y="4288886"/>
                  </a:lnTo>
                  <a:cubicBezTo>
                    <a:pt x="55880" y="4288886"/>
                    <a:pt x="0" y="4233006"/>
                    <a:pt x="0" y="41644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524247" y="0"/>
                  </a:lnTo>
                  <a:cubicBezTo>
                    <a:pt x="7592827" y="0"/>
                    <a:pt x="7648708" y="55880"/>
                    <a:pt x="7648708" y="124460"/>
                  </a:cubicBezTo>
                  <a:lnTo>
                    <a:pt x="7648708" y="4164426"/>
                  </a:lnTo>
                  <a:cubicBezTo>
                    <a:pt x="7648708" y="4233006"/>
                    <a:pt x="7592827" y="4288887"/>
                    <a:pt x="7524247" y="4288887"/>
                  </a:cubicBezTo>
                </a:path>
              </a:pathLst>
            </a:custGeom>
            <a:solidFill>
              <a:srgbClr val="F0536A"/>
            </a:solidFill>
          </p:spPr>
        </p:sp>
      </p:grpSp>
      <p:sp>
        <p:nvSpPr>
          <p:cNvPr id="4" name="TextBox 4"/>
          <p:cNvSpPr txBox="1"/>
          <p:nvPr/>
        </p:nvSpPr>
        <p:spPr>
          <a:xfrm rot="-1502640">
            <a:off x="470628" y="2335177"/>
            <a:ext cx="8448329" cy="35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4"/>
              </a:lnSpc>
            </a:pPr>
            <a:r>
              <a:rPr lang="en-US" sz="6631">
                <a:solidFill>
                  <a:srgbClr val="FFFFFF"/>
                </a:solidFill>
                <a:latin typeface="Arimo Medium"/>
              </a:rPr>
              <a:t>Para qual público</a:t>
            </a:r>
            <a:r>
              <a:rPr lang="en-US" sz="6631">
                <a:solidFill>
                  <a:srgbClr val="FFFFFF"/>
                </a:solidFill>
                <a:latin typeface="Arimo"/>
              </a:rPr>
              <a:t> a solução é desenvolvida?</a:t>
            </a:r>
          </a:p>
        </p:txBody>
      </p:sp>
      <p:sp>
        <p:nvSpPr>
          <p:cNvPr id="5" name="Freeform 5"/>
          <p:cNvSpPr/>
          <p:nvPr/>
        </p:nvSpPr>
        <p:spPr>
          <a:xfrm>
            <a:off x="-1369437" y="7750032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2" y="0"/>
                </a:lnTo>
                <a:lnTo>
                  <a:pt x="40250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07800">
            <a:off x="-479868" y="-2440027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73808" y="463227"/>
            <a:ext cx="9339479" cy="7001379"/>
          </a:xfrm>
          <a:custGeom>
            <a:avLst/>
            <a:gdLst/>
            <a:ahLst/>
            <a:cxnLst/>
            <a:rect l="l" t="t" r="r" b="b"/>
            <a:pathLst>
              <a:path w="9339479" h="7001379">
                <a:moveTo>
                  <a:pt x="0" y="0"/>
                </a:moveTo>
                <a:lnTo>
                  <a:pt x="9339479" y="0"/>
                </a:lnTo>
                <a:lnTo>
                  <a:pt x="9339479" y="7001379"/>
                </a:lnTo>
                <a:lnTo>
                  <a:pt x="0" y="700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2307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655585" y="7115445"/>
            <a:ext cx="11836446" cy="3171555"/>
            <a:chOff x="0" y="0"/>
            <a:chExt cx="15781928" cy="42287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83696" cy="4228740"/>
            </a:xfrm>
            <a:custGeom>
              <a:avLst/>
              <a:gdLst/>
              <a:ahLst/>
              <a:cxnLst/>
              <a:rect l="l" t="t" r="r" b="b"/>
              <a:pathLst>
                <a:path w="15483696" h="4228740">
                  <a:moveTo>
                    <a:pt x="0" y="0"/>
                  </a:moveTo>
                  <a:lnTo>
                    <a:pt x="15483696" y="0"/>
                  </a:lnTo>
                  <a:lnTo>
                    <a:pt x="15483696" y="4228740"/>
                  </a:lnTo>
                  <a:lnTo>
                    <a:pt x="0" y="4228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1198184"/>
              <a:ext cx="15781928" cy="1353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13"/>
                </a:lnSpc>
                <a:spcBef>
                  <a:spcPct val="0"/>
                </a:spcBef>
              </a:pPr>
              <a:r>
                <a:rPr lang="en-US" sz="6594">
                  <a:solidFill>
                    <a:srgbClr val="000000"/>
                  </a:solidFill>
                  <a:latin typeface="Hagrid Medium"/>
                </a:rPr>
                <a:t>Mães Empreendedoras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266695" y="-2173228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3" y="0"/>
                </a:lnTo>
                <a:lnTo>
                  <a:pt x="4025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99473">
            <a:off x="15147000" y="-1088717"/>
            <a:ext cx="8510884" cy="7520527"/>
          </a:xfrm>
          <a:custGeom>
            <a:avLst/>
            <a:gdLst/>
            <a:ahLst/>
            <a:cxnLst/>
            <a:rect l="l" t="t" r="r" b="b"/>
            <a:pathLst>
              <a:path w="8510884" h="7520527">
                <a:moveTo>
                  <a:pt x="0" y="0"/>
                </a:moveTo>
                <a:lnTo>
                  <a:pt x="8510884" y="0"/>
                </a:lnTo>
                <a:lnTo>
                  <a:pt x="8510884" y="7520527"/>
                </a:lnTo>
                <a:lnTo>
                  <a:pt x="0" y="752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9522" y="2227301"/>
            <a:ext cx="17265080" cy="191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66"/>
              </a:lnSpc>
              <a:spcBef>
                <a:spcPct val="0"/>
              </a:spcBef>
            </a:pPr>
            <a:r>
              <a:rPr lang="en-US" sz="6222">
                <a:solidFill>
                  <a:srgbClr val="000000"/>
                </a:solidFill>
                <a:latin typeface="Hagrid Medium"/>
              </a:rPr>
              <a:t>Qual o problema desse desafio iremos desenvolver?</a:t>
            </a:r>
          </a:p>
        </p:txBody>
      </p:sp>
      <p:sp>
        <p:nvSpPr>
          <p:cNvPr id="4" name="Freeform 4"/>
          <p:cNvSpPr/>
          <p:nvPr/>
        </p:nvSpPr>
        <p:spPr>
          <a:xfrm rot="4199473">
            <a:off x="-2695862" y="8296328"/>
            <a:ext cx="8510884" cy="7520527"/>
          </a:xfrm>
          <a:custGeom>
            <a:avLst/>
            <a:gdLst/>
            <a:ahLst/>
            <a:cxnLst/>
            <a:rect l="l" t="t" r="r" b="b"/>
            <a:pathLst>
              <a:path w="8510884" h="7520527">
                <a:moveTo>
                  <a:pt x="0" y="0"/>
                </a:moveTo>
                <a:lnTo>
                  <a:pt x="8510884" y="0"/>
                </a:lnTo>
                <a:lnTo>
                  <a:pt x="8510884" y="7520527"/>
                </a:lnTo>
                <a:lnTo>
                  <a:pt x="0" y="752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568061"/>
            <a:ext cx="12736584" cy="438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52728" lvl="1" indent="-626364" algn="ctr">
              <a:lnSpc>
                <a:spcPts val="8703"/>
              </a:lnSpc>
              <a:spcBef>
                <a:spcPct val="0"/>
              </a:spcBef>
              <a:buFont typeface="Arial"/>
              <a:buChar char="•"/>
            </a:pPr>
            <a:r>
              <a:rPr lang="en-US" sz="5802" u="none" strike="noStrike">
                <a:solidFill>
                  <a:srgbClr val="000000"/>
                </a:solidFill>
                <a:latin typeface="Hagrid Light"/>
              </a:rPr>
              <a:t>Falta de profissionalismo para empreender.</a:t>
            </a:r>
          </a:p>
          <a:p>
            <a:pPr marL="1252728" lvl="1" indent="-626364" algn="ctr">
              <a:lnSpc>
                <a:spcPts val="8703"/>
              </a:lnSpc>
              <a:spcBef>
                <a:spcPct val="0"/>
              </a:spcBef>
              <a:buFont typeface="Arial"/>
              <a:buChar char="•"/>
            </a:pPr>
            <a:r>
              <a:rPr lang="en-US" sz="5802" u="none" strike="noStrike">
                <a:solidFill>
                  <a:srgbClr val="000000"/>
                </a:solidFill>
                <a:latin typeface="Hagrid Light"/>
              </a:rPr>
              <a:t>Falta de rede para apoio.</a:t>
            </a:r>
          </a:p>
          <a:p>
            <a:pPr marL="1252728" lvl="1" indent="-626364" algn="ctr">
              <a:lnSpc>
                <a:spcPts val="8703"/>
              </a:lnSpc>
              <a:spcBef>
                <a:spcPct val="0"/>
              </a:spcBef>
              <a:buFont typeface="Arial"/>
              <a:buChar char="•"/>
            </a:pPr>
            <a:r>
              <a:rPr lang="en-US" sz="5802" u="none" strike="noStrike">
                <a:solidFill>
                  <a:srgbClr val="000000"/>
                </a:solidFill>
                <a:latin typeface="Hagrid Light"/>
              </a:rPr>
              <a:t>Empoderamento financeiro.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955441" y="432066"/>
            <a:ext cx="6377117" cy="1193268"/>
            <a:chOff x="0" y="0"/>
            <a:chExt cx="8502823" cy="159102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502823" cy="1591024"/>
              <a:chOff x="0" y="0"/>
              <a:chExt cx="6909363" cy="129286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09363" cy="1292860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1292860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646430"/>
                    </a:cubicBezTo>
                    <a:cubicBezTo>
                      <a:pt x="0" y="857885"/>
                      <a:pt x="434975" y="1292860"/>
                      <a:pt x="969645" y="1292860"/>
                    </a:cubicBezTo>
                    <a:lnTo>
                      <a:pt x="5939718" y="1292860"/>
                    </a:lnTo>
                    <a:cubicBezTo>
                      <a:pt x="6474388" y="1292860"/>
                      <a:pt x="6909363" y="857885"/>
                      <a:pt x="6909363" y="646430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moveTo>
                      <a:pt x="5939718" y="1267460"/>
                    </a:moveTo>
                    <a:lnTo>
                      <a:pt x="969645" y="1267460"/>
                    </a:lnTo>
                    <a:cubicBezTo>
                      <a:pt x="448945" y="1267460"/>
                      <a:pt x="25400" y="843915"/>
                      <a:pt x="25400" y="646430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646430"/>
                    </a:cubicBezTo>
                    <a:cubicBezTo>
                      <a:pt x="6883963" y="843915"/>
                      <a:pt x="6460418" y="1267460"/>
                      <a:pt x="5939718" y="1267460"/>
                    </a:cubicBezTo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395390" y="494566"/>
              <a:ext cx="7712043" cy="629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11"/>
                </a:lnSpc>
                <a:spcBef>
                  <a:spcPct val="0"/>
                </a:spcBef>
              </a:pPr>
              <a:r>
                <a:rPr lang="en-US" sz="2674">
                  <a:solidFill>
                    <a:srgbClr val="FF0066"/>
                  </a:solidFill>
                  <a:latin typeface="Hagrid Medium"/>
                </a:rPr>
                <a:t>Guerreira empreendedora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2960310" y="4393892"/>
            <a:ext cx="5327690" cy="5415695"/>
          </a:xfrm>
          <a:custGeom>
            <a:avLst/>
            <a:gdLst/>
            <a:ahLst/>
            <a:cxnLst/>
            <a:rect l="l" t="t" r="r" b="b"/>
            <a:pathLst>
              <a:path w="5327690" h="5415695">
                <a:moveTo>
                  <a:pt x="0" y="0"/>
                </a:moveTo>
                <a:lnTo>
                  <a:pt x="5327690" y="0"/>
                </a:lnTo>
                <a:lnTo>
                  <a:pt x="5327690" y="5415695"/>
                </a:lnTo>
                <a:lnTo>
                  <a:pt x="0" y="5415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99473">
            <a:off x="15147000" y="-1088717"/>
            <a:ext cx="8510884" cy="7520527"/>
          </a:xfrm>
          <a:custGeom>
            <a:avLst/>
            <a:gdLst/>
            <a:ahLst/>
            <a:cxnLst/>
            <a:rect l="l" t="t" r="r" b="b"/>
            <a:pathLst>
              <a:path w="8510884" h="7520527">
                <a:moveTo>
                  <a:pt x="0" y="0"/>
                </a:moveTo>
                <a:lnTo>
                  <a:pt x="8510884" y="0"/>
                </a:lnTo>
                <a:lnTo>
                  <a:pt x="8510884" y="7520527"/>
                </a:lnTo>
                <a:lnTo>
                  <a:pt x="0" y="752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700150"/>
            <a:ext cx="18288000" cy="192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6222">
                <a:solidFill>
                  <a:srgbClr val="000000"/>
                </a:solidFill>
                <a:latin typeface="Hagrid Medium"/>
              </a:rPr>
              <a:t>As mães são maioria entre as </a:t>
            </a:r>
          </a:p>
          <a:p>
            <a:pPr marL="0" lvl="0" indent="0" algn="ctr">
              <a:lnSpc>
                <a:spcPts val="7466"/>
              </a:lnSpc>
              <a:spcBef>
                <a:spcPct val="0"/>
              </a:spcBef>
            </a:pPr>
            <a:r>
              <a:rPr lang="en-US" sz="6222">
                <a:solidFill>
                  <a:srgbClr val="000000"/>
                </a:solidFill>
                <a:latin typeface="Hagrid Medium"/>
              </a:rPr>
              <a:t>mulheres empreendedoras no brasil...</a:t>
            </a:r>
          </a:p>
        </p:txBody>
      </p:sp>
      <p:sp>
        <p:nvSpPr>
          <p:cNvPr id="4" name="Freeform 4"/>
          <p:cNvSpPr/>
          <p:nvPr/>
        </p:nvSpPr>
        <p:spPr>
          <a:xfrm rot="4199473">
            <a:off x="-2695862" y="8296328"/>
            <a:ext cx="8510884" cy="7520527"/>
          </a:xfrm>
          <a:custGeom>
            <a:avLst/>
            <a:gdLst/>
            <a:ahLst/>
            <a:cxnLst/>
            <a:rect l="l" t="t" r="r" b="b"/>
            <a:pathLst>
              <a:path w="8510884" h="7520527">
                <a:moveTo>
                  <a:pt x="0" y="0"/>
                </a:moveTo>
                <a:lnTo>
                  <a:pt x="8510884" y="0"/>
                </a:lnTo>
                <a:lnTo>
                  <a:pt x="8510884" y="7520527"/>
                </a:lnTo>
                <a:lnTo>
                  <a:pt x="0" y="752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5487788"/>
            <a:ext cx="12556284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2" lvl="1" indent="-485776" algn="ctr">
              <a:lnSpc>
                <a:spcPts val="675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agrid Light"/>
              </a:rPr>
              <a:t>Dificuldade em conciliar a maternidade com a carreira profissional.</a:t>
            </a:r>
          </a:p>
          <a:p>
            <a:pPr marL="971552" lvl="1" indent="-485776" algn="ctr">
              <a:lnSpc>
                <a:spcPts val="675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agrid Light"/>
              </a:rPr>
              <a:t>A falta de interesse das empresas contratar nosso público alvo.</a:t>
            </a:r>
          </a:p>
          <a:p>
            <a:pPr marL="971552" lvl="1" indent="-485776" algn="ctr">
              <a:lnSpc>
                <a:spcPts val="675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Hagrid Light"/>
              </a:rPr>
              <a:t>A busca pela independência financeira.</a:t>
            </a:r>
          </a:p>
        </p:txBody>
      </p:sp>
      <p:sp>
        <p:nvSpPr>
          <p:cNvPr id="6" name="Freeform 6"/>
          <p:cNvSpPr/>
          <p:nvPr/>
        </p:nvSpPr>
        <p:spPr>
          <a:xfrm>
            <a:off x="12556284" y="3621906"/>
            <a:ext cx="5731716" cy="6350931"/>
          </a:xfrm>
          <a:custGeom>
            <a:avLst/>
            <a:gdLst/>
            <a:ahLst/>
            <a:cxnLst/>
            <a:rect l="l" t="t" r="r" b="b"/>
            <a:pathLst>
              <a:path w="5731716" h="6350931">
                <a:moveTo>
                  <a:pt x="0" y="0"/>
                </a:moveTo>
                <a:lnTo>
                  <a:pt x="5731716" y="0"/>
                </a:lnTo>
                <a:lnTo>
                  <a:pt x="5731716" y="6350932"/>
                </a:lnTo>
                <a:lnTo>
                  <a:pt x="0" y="6350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881705" y="171628"/>
            <a:ext cx="6524590" cy="1220862"/>
            <a:chOff x="0" y="0"/>
            <a:chExt cx="8699453" cy="162781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699453" cy="1627817"/>
              <a:chOff x="0" y="0"/>
              <a:chExt cx="6909363" cy="129286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909363" cy="1292860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1292860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646430"/>
                    </a:cubicBezTo>
                    <a:cubicBezTo>
                      <a:pt x="0" y="857885"/>
                      <a:pt x="434975" y="1292860"/>
                      <a:pt x="969645" y="1292860"/>
                    </a:cubicBezTo>
                    <a:lnTo>
                      <a:pt x="5939718" y="1292860"/>
                    </a:lnTo>
                    <a:cubicBezTo>
                      <a:pt x="6474388" y="1292860"/>
                      <a:pt x="6909363" y="857885"/>
                      <a:pt x="6909363" y="646430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moveTo>
                      <a:pt x="5939718" y="1267460"/>
                    </a:moveTo>
                    <a:lnTo>
                      <a:pt x="969645" y="1267460"/>
                    </a:lnTo>
                    <a:cubicBezTo>
                      <a:pt x="448945" y="1267460"/>
                      <a:pt x="25400" y="843915"/>
                      <a:pt x="25400" y="646430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646430"/>
                    </a:cubicBezTo>
                    <a:cubicBezTo>
                      <a:pt x="6883963" y="843915"/>
                      <a:pt x="6460418" y="1267460"/>
                      <a:pt x="5939718" y="1267460"/>
                    </a:cubicBezTo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04533" y="507986"/>
              <a:ext cx="7890387" cy="641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04"/>
                </a:lnSpc>
                <a:spcBef>
                  <a:spcPct val="0"/>
                </a:spcBef>
              </a:pPr>
              <a:r>
                <a:rPr lang="en-US" sz="2736">
                  <a:solidFill>
                    <a:srgbClr val="FF0066"/>
                  </a:solidFill>
                  <a:latin typeface="Hagrid Medium"/>
                </a:rPr>
                <a:t>Guerreira empreendedora 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4913" y="4133939"/>
            <a:ext cx="12221382" cy="96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66"/>
              </a:lnSpc>
              <a:spcBef>
                <a:spcPct val="0"/>
              </a:spcBef>
            </a:pPr>
            <a:r>
              <a:rPr lang="en-US" sz="6222">
                <a:solidFill>
                  <a:srgbClr val="000000"/>
                </a:solidFill>
                <a:latin typeface="Hagrid Medium"/>
              </a:rPr>
              <a:t>Listamos alguns motivos: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309216" y="1178808"/>
            <a:ext cx="6919585" cy="9288033"/>
          </a:xfrm>
          <a:custGeom>
            <a:avLst/>
            <a:gdLst/>
            <a:ahLst/>
            <a:cxnLst/>
            <a:rect l="l" t="t" r="r" b="b"/>
            <a:pathLst>
              <a:path w="6919585" h="9288033">
                <a:moveTo>
                  <a:pt x="6919585" y="0"/>
                </a:moveTo>
                <a:lnTo>
                  <a:pt x="0" y="0"/>
                </a:lnTo>
                <a:lnTo>
                  <a:pt x="0" y="9288033"/>
                </a:lnTo>
                <a:lnTo>
                  <a:pt x="6919585" y="9288033"/>
                </a:lnTo>
                <a:lnTo>
                  <a:pt x="6919585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73603" y="2845942"/>
            <a:ext cx="16068675" cy="0"/>
          </a:xfrm>
          <a:prstGeom prst="line">
            <a:avLst/>
          </a:prstGeom>
          <a:ln w="19050" cap="rnd">
            <a:solidFill>
              <a:srgbClr val="FF00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92640" y="2637706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FF00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71434" y="2674492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FF006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04951" y="2637706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FF006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066876" y="3459480"/>
            <a:ext cx="6107512" cy="159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40"/>
              </a:lnSpc>
              <a:spcBef>
                <a:spcPct val="0"/>
              </a:spcBef>
            </a:pPr>
            <a:r>
              <a:rPr lang="en-US" sz="4800" u="none" strike="noStrike">
                <a:solidFill>
                  <a:srgbClr val="000000"/>
                </a:solidFill>
                <a:latin typeface="Hagrid Medium"/>
              </a:rPr>
              <a:t>Empoderamento Financeiro</a:t>
            </a:r>
          </a:p>
        </p:txBody>
      </p:sp>
      <p:sp>
        <p:nvSpPr>
          <p:cNvPr id="11" name="Freeform 11"/>
          <p:cNvSpPr/>
          <p:nvPr/>
        </p:nvSpPr>
        <p:spPr>
          <a:xfrm rot="4199473">
            <a:off x="15777740" y="-662914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2640" y="5448813"/>
            <a:ext cx="5956832" cy="445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Hagrid"/>
              </a:rPr>
              <a:t>Não precificar</a:t>
            </a:r>
          </a:p>
          <a:p>
            <a:pPr marL="0" lvl="1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Hagrid"/>
              </a:rPr>
              <a:t>corretamente  </a:t>
            </a:r>
          </a:p>
          <a:p>
            <a:pPr marL="0" lvl="1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Hagrid"/>
              </a:rPr>
              <a:t>os seus produtos.</a:t>
            </a:r>
          </a:p>
          <a:p>
            <a:pPr marL="0" lvl="1" indent="0" algn="l">
              <a:lnSpc>
                <a:spcPts val="5040"/>
              </a:lnSpc>
              <a:spcBef>
                <a:spcPct val="0"/>
              </a:spcBef>
            </a:pPr>
            <a:endParaRPr lang="en-US" sz="3600" u="none" strike="noStrike">
              <a:solidFill>
                <a:srgbClr val="000000"/>
              </a:solidFill>
              <a:latin typeface="Hagrid"/>
            </a:endParaRPr>
          </a:p>
          <a:p>
            <a:pPr marL="0" lvl="1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Hagrid"/>
              </a:rPr>
              <a:t>Falta de Planejamentos, </a:t>
            </a:r>
          </a:p>
          <a:p>
            <a:pPr marL="0" lvl="1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Hagrid"/>
              </a:rPr>
              <a:t>ou realizado sem conhecimento técnico.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71434" y="5448813"/>
            <a:ext cx="5295755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Hagrid"/>
              </a:rPr>
              <a:t> As famílias mais vulneráveis são as que têm chefia feminina com filhos sem cônjuge.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6876" y="5448813"/>
            <a:ext cx="6111910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Hagrid"/>
              </a:rPr>
              <a:t>A falta de qualificação no planejamento financeiro, faz com que as decisões finais não sejam tão assertivas e seguras.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2640" y="3255517"/>
            <a:ext cx="5956832" cy="159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40"/>
              </a:lnSpc>
              <a:spcBef>
                <a:spcPct val="0"/>
              </a:spcBef>
            </a:pPr>
            <a:r>
              <a:rPr lang="en-US" sz="4800" u="none" strike="noStrike">
                <a:solidFill>
                  <a:srgbClr val="000000"/>
                </a:solidFill>
                <a:latin typeface="Hagrid Medium"/>
              </a:rPr>
              <a:t>Falta de Profissionalismo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33359" y="3459480"/>
            <a:ext cx="4713247" cy="159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40"/>
              </a:lnSpc>
              <a:spcBef>
                <a:spcPct val="0"/>
              </a:spcBef>
            </a:pPr>
            <a:r>
              <a:rPr lang="en-US" sz="4800" u="none" strike="noStrike">
                <a:solidFill>
                  <a:srgbClr val="000000"/>
                </a:solidFill>
                <a:latin typeface="Hagrid Medium"/>
              </a:rPr>
              <a:t>Falta de rede para apoio.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2640" y="527711"/>
            <a:ext cx="1623060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Hagrid Medium"/>
              </a:rPr>
              <a:t>Como o problema identificado impacta a vida desse público?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5743" y="2427774"/>
            <a:ext cx="3793693" cy="3026467"/>
            <a:chOff x="0" y="0"/>
            <a:chExt cx="2623191" cy="2092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3191" cy="2092684"/>
            </a:xfrm>
            <a:custGeom>
              <a:avLst/>
              <a:gdLst/>
              <a:ahLst/>
              <a:cxnLst/>
              <a:rect l="l" t="t" r="r" b="b"/>
              <a:pathLst>
                <a:path w="2623191" h="2092684">
                  <a:moveTo>
                    <a:pt x="2498731" y="2092684"/>
                  </a:moveTo>
                  <a:lnTo>
                    <a:pt x="124460" y="2092684"/>
                  </a:lnTo>
                  <a:cubicBezTo>
                    <a:pt x="55880" y="2092684"/>
                    <a:pt x="0" y="2036804"/>
                    <a:pt x="0" y="19682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1" y="0"/>
                    <a:pt x="2623191" y="55880"/>
                    <a:pt x="2623191" y="124460"/>
                  </a:cubicBezTo>
                  <a:lnTo>
                    <a:pt x="2623191" y="1968224"/>
                  </a:lnTo>
                  <a:cubicBezTo>
                    <a:pt x="2623191" y="2036804"/>
                    <a:pt x="2567311" y="2092684"/>
                    <a:pt x="2498731" y="2092684"/>
                  </a:cubicBezTo>
                </a:path>
              </a:pathLst>
            </a:custGeom>
            <a:solidFill>
              <a:srgbClr val="FF00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100017" y="2427774"/>
            <a:ext cx="3793693" cy="3026467"/>
            <a:chOff x="0" y="0"/>
            <a:chExt cx="2623191" cy="2092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23191" cy="2092684"/>
            </a:xfrm>
            <a:custGeom>
              <a:avLst/>
              <a:gdLst/>
              <a:ahLst/>
              <a:cxnLst/>
              <a:rect l="l" t="t" r="r" b="b"/>
              <a:pathLst>
                <a:path w="2623191" h="2092684">
                  <a:moveTo>
                    <a:pt x="2498731" y="2092684"/>
                  </a:moveTo>
                  <a:lnTo>
                    <a:pt x="124460" y="2092684"/>
                  </a:lnTo>
                  <a:cubicBezTo>
                    <a:pt x="55880" y="2092684"/>
                    <a:pt x="0" y="2036804"/>
                    <a:pt x="0" y="19682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1" y="0"/>
                    <a:pt x="2623191" y="55880"/>
                    <a:pt x="2623191" y="124460"/>
                  </a:cubicBezTo>
                  <a:lnTo>
                    <a:pt x="2623191" y="1968224"/>
                  </a:lnTo>
                  <a:cubicBezTo>
                    <a:pt x="2623191" y="2036804"/>
                    <a:pt x="2567311" y="2092684"/>
                    <a:pt x="2498731" y="2092684"/>
                  </a:cubicBezTo>
                </a:path>
              </a:pathLst>
            </a:custGeom>
            <a:solidFill>
              <a:srgbClr val="FF00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94290" y="2427774"/>
            <a:ext cx="3793693" cy="3026467"/>
            <a:chOff x="0" y="0"/>
            <a:chExt cx="2623191" cy="2092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23191" cy="2092684"/>
            </a:xfrm>
            <a:custGeom>
              <a:avLst/>
              <a:gdLst/>
              <a:ahLst/>
              <a:cxnLst/>
              <a:rect l="l" t="t" r="r" b="b"/>
              <a:pathLst>
                <a:path w="2623191" h="2092684">
                  <a:moveTo>
                    <a:pt x="2498731" y="2092684"/>
                  </a:moveTo>
                  <a:lnTo>
                    <a:pt x="124460" y="2092684"/>
                  </a:lnTo>
                  <a:cubicBezTo>
                    <a:pt x="55880" y="2092684"/>
                    <a:pt x="0" y="2036804"/>
                    <a:pt x="0" y="19682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1" y="0"/>
                    <a:pt x="2623191" y="55880"/>
                    <a:pt x="2623191" y="124460"/>
                  </a:cubicBezTo>
                  <a:lnTo>
                    <a:pt x="2623191" y="1968224"/>
                  </a:lnTo>
                  <a:cubicBezTo>
                    <a:pt x="2623191" y="2036804"/>
                    <a:pt x="2567311" y="2092684"/>
                    <a:pt x="2498731" y="2092684"/>
                  </a:cubicBezTo>
                </a:path>
              </a:pathLst>
            </a:custGeom>
            <a:solidFill>
              <a:srgbClr val="FF006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688564" y="2427774"/>
            <a:ext cx="3793693" cy="3026467"/>
            <a:chOff x="0" y="0"/>
            <a:chExt cx="2623191" cy="20926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23191" cy="2092684"/>
            </a:xfrm>
            <a:custGeom>
              <a:avLst/>
              <a:gdLst/>
              <a:ahLst/>
              <a:cxnLst/>
              <a:rect l="l" t="t" r="r" b="b"/>
              <a:pathLst>
                <a:path w="2623191" h="2092684">
                  <a:moveTo>
                    <a:pt x="2498731" y="2092684"/>
                  </a:moveTo>
                  <a:lnTo>
                    <a:pt x="124460" y="2092684"/>
                  </a:lnTo>
                  <a:cubicBezTo>
                    <a:pt x="55880" y="2092684"/>
                    <a:pt x="0" y="2036804"/>
                    <a:pt x="0" y="19682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1" y="0"/>
                    <a:pt x="2623191" y="55880"/>
                    <a:pt x="2623191" y="124460"/>
                  </a:cubicBezTo>
                  <a:lnTo>
                    <a:pt x="2623191" y="1968224"/>
                  </a:lnTo>
                  <a:cubicBezTo>
                    <a:pt x="2623191" y="2036804"/>
                    <a:pt x="2567311" y="2092684"/>
                    <a:pt x="2498731" y="2092684"/>
                  </a:cubicBezTo>
                </a:path>
              </a:pathLst>
            </a:custGeom>
            <a:solidFill>
              <a:srgbClr val="FF006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832153" y="3169228"/>
            <a:ext cx="3506516" cy="1535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5"/>
              </a:lnSpc>
              <a:spcBef>
                <a:spcPct val="0"/>
              </a:spcBef>
            </a:pPr>
            <a:r>
              <a:rPr lang="en-US" sz="3135" u="none" strike="noStrike">
                <a:solidFill>
                  <a:srgbClr val="FFFFFF"/>
                </a:solidFill>
                <a:latin typeface="Hagrid"/>
              </a:rPr>
              <a:t>Rede </a:t>
            </a:r>
          </a:p>
          <a:p>
            <a:pPr marL="0" lvl="0" indent="0" algn="ctr">
              <a:lnSpc>
                <a:spcPts val="4075"/>
              </a:lnSpc>
              <a:spcBef>
                <a:spcPct val="0"/>
              </a:spcBef>
            </a:pPr>
            <a:r>
              <a:rPr lang="en-US" sz="3135" u="none" strike="noStrike">
                <a:solidFill>
                  <a:srgbClr val="FFFFFF"/>
                </a:solidFill>
                <a:latin typeface="Hagrid"/>
              </a:rPr>
              <a:t>de </a:t>
            </a:r>
          </a:p>
          <a:p>
            <a:pPr marL="0" lvl="0" indent="0" algn="ctr">
              <a:lnSpc>
                <a:spcPts val="4075"/>
              </a:lnSpc>
              <a:spcBef>
                <a:spcPct val="0"/>
              </a:spcBef>
            </a:pPr>
            <a:r>
              <a:rPr lang="en-US" sz="3135" u="none" strike="noStrike">
                <a:solidFill>
                  <a:srgbClr val="FFFFFF"/>
                </a:solidFill>
                <a:latin typeface="Hagrid"/>
              </a:rPr>
              <a:t>inspiração </a:t>
            </a:r>
          </a:p>
        </p:txBody>
      </p:sp>
      <p:sp>
        <p:nvSpPr>
          <p:cNvPr id="11" name="Freeform 11"/>
          <p:cNvSpPr/>
          <p:nvPr/>
        </p:nvSpPr>
        <p:spPr>
          <a:xfrm rot="-7133115">
            <a:off x="-364942" y="7639038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517662">
            <a:off x="14656066" y="-751086"/>
            <a:ext cx="5350632" cy="4689099"/>
          </a:xfrm>
          <a:custGeom>
            <a:avLst/>
            <a:gdLst/>
            <a:ahLst/>
            <a:cxnLst/>
            <a:rect l="l" t="t" r="r" b="b"/>
            <a:pathLst>
              <a:path w="5350632" h="4689099">
                <a:moveTo>
                  <a:pt x="0" y="0"/>
                </a:moveTo>
                <a:lnTo>
                  <a:pt x="5350632" y="0"/>
                </a:lnTo>
                <a:lnTo>
                  <a:pt x="5350632" y="4689099"/>
                </a:lnTo>
                <a:lnTo>
                  <a:pt x="0" y="4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996323" y="6636136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3" y="0"/>
                </a:lnTo>
                <a:lnTo>
                  <a:pt x="4025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234277" y="-2741345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3" y="0"/>
                </a:lnTo>
                <a:lnTo>
                  <a:pt x="4025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5743" y="6071384"/>
            <a:ext cx="3229557" cy="3422459"/>
          </a:xfrm>
          <a:custGeom>
            <a:avLst/>
            <a:gdLst/>
            <a:ahLst/>
            <a:cxnLst/>
            <a:rect l="l" t="t" r="r" b="b"/>
            <a:pathLst>
              <a:path w="3229557" h="3422459">
                <a:moveTo>
                  <a:pt x="0" y="0"/>
                </a:moveTo>
                <a:lnTo>
                  <a:pt x="3229557" y="0"/>
                </a:lnTo>
                <a:lnTo>
                  <a:pt x="3229557" y="3422459"/>
                </a:lnTo>
                <a:lnTo>
                  <a:pt x="0" y="34224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144000" y="6148031"/>
            <a:ext cx="4043983" cy="2911668"/>
          </a:xfrm>
          <a:custGeom>
            <a:avLst/>
            <a:gdLst/>
            <a:ahLst/>
            <a:cxnLst/>
            <a:rect l="l" t="t" r="r" b="b"/>
            <a:pathLst>
              <a:path w="4043983" h="2911668">
                <a:moveTo>
                  <a:pt x="0" y="0"/>
                </a:moveTo>
                <a:lnTo>
                  <a:pt x="4043983" y="0"/>
                </a:lnTo>
                <a:lnTo>
                  <a:pt x="4043983" y="2911668"/>
                </a:lnTo>
                <a:lnTo>
                  <a:pt x="0" y="29116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079964" y="6148031"/>
            <a:ext cx="3269165" cy="3269165"/>
          </a:xfrm>
          <a:custGeom>
            <a:avLst/>
            <a:gdLst/>
            <a:ahLst/>
            <a:cxnLst/>
            <a:rect l="l" t="t" r="r" b="b"/>
            <a:pathLst>
              <a:path w="3269165" h="3269165">
                <a:moveTo>
                  <a:pt x="0" y="0"/>
                </a:moveTo>
                <a:lnTo>
                  <a:pt x="3269165" y="0"/>
                </a:lnTo>
                <a:lnTo>
                  <a:pt x="3269165" y="3269165"/>
                </a:lnTo>
                <a:lnTo>
                  <a:pt x="0" y="3269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861663" y="5725214"/>
            <a:ext cx="3477006" cy="4114800"/>
          </a:xfrm>
          <a:custGeom>
            <a:avLst/>
            <a:gdLst/>
            <a:ahLst/>
            <a:cxnLst/>
            <a:rect l="l" t="t" r="r" b="b"/>
            <a:pathLst>
              <a:path w="3477006" h="4114800">
                <a:moveTo>
                  <a:pt x="0" y="0"/>
                </a:moveTo>
                <a:lnTo>
                  <a:pt x="3477006" y="0"/>
                </a:lnTo>
                <a:lnTo>
                  <a:pt x="34770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11201" y="3313125"/>
            <a:ext cx="3982776" cy="153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3135">
                <a:solidFill>
                  <a:srgbClr val="FFFFFF"/>
                </a:solidFill>
                <a:latin typeface="Hagrid"/>
              </a:rPr>
              <a:t>Qualificação</a:t>
            </a:r>
          </a:p>
          <a:p>
            <a:pPr algn="ctr">
              <a:lnSpc>
                <a:spcPts val="4075"/>
              </a:lnSpc>
            </a:pPr>
            <a:r>
              <a:rPr lang="en-US" sz="3135">
                <a:solidFill>
                  <a:srgbClr val="FFFFFF"/>
                </a:solidFill>
                <a:latin typeface="Hagrid"/>
              </a:rPr>
              <a:t> e </a:t>
            </a:r>
          </a:p>
          <a:p>
            <a:pPr marL="0" lvl="0" indent="0" algn="ctr">
              <a:lnSpc>
                <a:spcPts val="4075"/>
              </a:lnSpc>
              <a:spcBef>
                <a:spcPct val="0"/>
              </a:spcBef>
            </a:pPr>
            <a:r>
              <a:rPr lang="en-US" sz="3135">
                <a:solidFill>
                  <a:srgbClr val="FFFFFF"/>
                </a:solidFill>
                <a:latin typeface="Hagrid"/>
              </a:rPr>
              <a:t>profissionalismo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61317" y="3408466"/>
            <a:ext cx="3671092" cy="102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5"/>
              </a:lnSpc>
              <a:spcBef>
                <a:spcPct val="0"/>
              </a:spcBef>
            </a:pPr>
            <a:r>
              <a:rPr lang="en-US" sz="3135" u="none" strike="noStrike">
                <a:solidFill>
                  <a:srgbClr val="FFFFFF"/>
                </a:solidFill>
                <a:latin typeface="Hagrid"/>
              </a:rPr>
              <a:t>Empoderamento feminino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94290" y="3169228"/>
            <a:ext cx="3793693" cy="1535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5"/>
              </a:lnSpc>
              <a:spcBef>
                <a:spcPct val="0"/>
              </a:spcBef>
            </a:pPr>
            <a:r>
              <a:rPr lang="en-US" sz="3135" u="none" strike="noStrike">
                <a:solidFill>
                  <a:srgbClr val="FFFFFF"/>
                </a:solidFill>
                <a:latin typeface="Hagrid"/>
              </a:rPr>
              <a:t>Divulgação </a:t>
            </a:r>
          </a:p>
          <a:p>
            <a:pPr marL="0" lvl="0" indent="0" algn="ctr">
              <a:lnSpc>
                <a:spcPts val="4075"/>
              </a:lnSpc>
              <a:spcBef>
                <a:spcPct val="0"/>
              </a:spcBef>
            </a:pPr>
            <a:r>
              <a:rPr lang="en-US" sz="3135" u="none" strike="noStrike">
                <a:solidFill>
                  <a:srgbClr val="FFFFFF"/>
                </a:solidFill>
                <a:latin typeface="Hagrid"/>
              </a:rPr>
              <a:t>de </a:t>
            </a:r>
          </a:p>
          <a:p>
            <a:pPr marL="0" lvl="0" indent="0" algn="ctr">
              <a:lnSpc>
                <a:spcPts val="4075"/>
              </a:lnSpc>
              <a:spcBef>
                <a:spcPct val="0"/>
              </a:spcBef>
            </a:pPr>
            <a:r>
              <a:rPr lang="en-US" sz="3135" u="none" strike="noStrike">
                <a:solidFill>
                  <a:srgbClr val="FFFFFF"/>
                </a:solidFill>
                <a:latin typeface="Hagrid"/>
              </a:rPr>
              <a:t>serviços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1201" y="763855"/>
            <a:ext cx="1618644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35"/>
              </a:lnSpc>
              <a:spcBef>
                <a:spcPct val="0"/>
              </a:spcBef>
            </a:pPr>
            <a:r>
              <a:rPr lang="en-US" sz="7862">
                <a:solidFill>
                  <a:srgbClr val="000000"/>
                </a:solidFill>
                <a:latin typeface="Hagrid Medium"/>
              </a:rPr>
              <a:t>Pontos principais do projeto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0888" y="0"/>
            <a:ext cx="13266223" cy="10463734"/>
          </a:xfrm>
          <a:custGeom>
            <a:avLst/>
            <a:gdLst/>
            <a:ahLst/>
            <a:cxnLst/>
            <a:rect l="l" t="t" r="r" b="b"/>
            <a:pathLst>
              <a:path w="13266223" h="10463734">
                <a:moveTo>
                  <a:pt x="0" y="0"/>
                </a:moveTo>
                <a:lnTo>
                  <a:pt x="13266224" y="0"/>
                </a:lnTo>
                <a:lnTo>
                  <a:pt x="13266224" y="10463734"/>
                </a:lnTo>
                <a:lnTo>
                  <a:pt x="0" y="1046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6722" y="3179619"/>
            <a:ext cx="16068675" cy="0"/>
          </a:xfrm>
          <a:prstGeom prst="line">
            <a:avLst/>
          </a:prstGeom>
          <a:ln w="19050" cap="rnd">
            <a:solidFill>
              <a:srgbClr val="FF00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27703" y="3017694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FF00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155188" y="3027219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FF006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576701" y="3027219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FF00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049916" y="3027219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FF0066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211841" y="3954780"/>
            <a:ext cx="3364925" cy="6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Hagrid Ultra-Bold"/>
              </a:rPr>
              <a:t>Suporte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6722" y="998394"/>
            <a:ext cx="1626465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Hagrid Medium"/>
              </a:rPr>
              <a:t>Como nossa solução irá ajudará essas pessoas?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287" y="3894434"/>
            <a:ext cx="4561738" cy="12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Hagrid Ultra-Bold"/>
              </a:rPr>
              <a:t> Cursos de forma gratuita.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1287" y="5638800"/>
            <a:ext cx="17936713" cy="47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82"/>
              </a:lnSpc>
            </a:pPr>
            <a:r>
              <a:rPr lang="en-US" sz="6701">
                <a:solidFill>
                  <a:srgbClr val="000000"/>
                </a:solidFill>
                <a:latin typeface="Hagrid"/>
              </a:rPr>
              <a:t>Seremos para nossos usuários, uma rede de apoio sólida, um  projetos de incentivo às mães empreendedoras e as desejam empreender.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17113" y="3931920"/>
            <a:ext cx="3826887" cy="12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Hagrid Ultra-Bold"/>
              </a:rPr>
              <a:t>Depoimentos de pessoas.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38626" y="3894434"/>
            <a:ext cx="3882665" cy="12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Hagrid Ultra-Bold"/>
              </a:rPr>
              <a:t>Divulgação de seu trabalho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678</Words>
  <Application>Microsoft Office PowerPoint</Application>
  <PresentationFormat>Personalizar</PresentationFormat>
  <Paragraphs>101</Paragraphs>
  <Slides>11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Hagrid</vt:lpstr>
      <vt:lpstr>Hagrid Medium</vt:lpstr>
      <vt:lpstr>Arial</vt:lpstr>
      <vt:lpstr>Hagrid Light</vt:lpstr>
      <vt:lpstr>Arimo Medium</vt:lpstr>
      <vt:lpstr>Arimo Bold</vt:lpstr>
      <vt:lpstr>Calibri</vt:lpstr>
      <vt:lpstr>Arimo</vt:lpstr>
      <vt:lpstr>Hagrid Ultra-Bold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guerreira empreendedora</dc:title>
  <dc:creator>Positivo</dc:creator>
  <cp:lastModifiedBy>Conta da Microsoft</cp:lastModifiedBy>
  <cp:revision>2</cp:revision>
  <dcterms:created xsi:type="dcterms:W3CDTF">2006-08-16T00:00:00Z</dcterms:created>
  <dcterms:modified xsi:type="dcterms:W3CDTF">2023-09-01T05:34:27Z</dcterms:modified>
  <dc:identifier>DAFsmnNtaaM</dc:identifier>
</cp:coreProperties>
</file>